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78" r:id="rId4"/>
    <p:sldId id="259" r:id="rId5"/>
    <p:sldId id="279" r:id="rId6"/>
    <p:sldId id="280" r:id="rId7"/>
    <p:sldId id="282" r:id="rId8"/>
    <p:sldId id="281" r:id="rId9"/>
    <p:sldId id="283" r:id="rId10"/>
    <p:sldId id="284" r:id="rId11"/>
    <p:sldId id="285" r:id="rId12"/>
    <p:sldId id="286" r:id="rId13"/>
    <p:sldId id="287" r:id="rId14"/>
    <p:sldId id="288" r:id="rId15"/>
    <p:sldId id="290" r:id="rId16"/>
    <p:sldId id="291" r:id="rId17"/>
    <p:sldId id="292" r:id="rId18"/>
    <p:sldId id="293" r:id="rId19"/>
    <p:sldId id="294" r:id="rId20"/>
    <p:sldId id="295" r:id="rId21"/>
    <p:sldId id="296" r:id="rId22"/>
    <p:sldId id="297" r:id="rId23"/>
    <p:sldId id="298" r:id="rId24"/>
    <p:sldId id="299" r:id="rId25"/>
    <p:sldId id="289" r:id="rId26"/>
    <p:sldId id="260" r:id="rId27"/>
    <p:sldId id="300" r:id="rId28"/>
    <p:sldId id="301" r:id="rId29"/>
    <p:sldId id="302" r:id="rId30"/>
    <p:sldId id="303" r:id="rId31"/>
    <p:sldId id="304" r:id="rId32"/>
    <p:sldId id="305" r:id="rId33"/>
    <p:sldId id="306" r:id="rId34"/>
    <p:sldId id="307" r:id="rId35"/>
    <p:sldId id="308" r:id="rId36"/>
    <p:sldId id="309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ander" initials="A" lastIdx="1" clrIdx="0">
    <p:extLst>
      <p:ext uri="{19B8F6BF-5375-455C-9EA6-DF929625EA0E}">
        <p15:presenceInfo xmlns:p15="http://schemas.microsoft.com/office/powerpoint/2012/main" userId="Alexand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1738" y="1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1-21T20:21:32.720" idx="1">
    <p:pos x="1432" y="1488"/>
    <p:text/>
    <p:extLst>
      <p:ext uri="{C676402C-5697-4E1C-873F-D02D1690AC5C}">
        <p15:threadingInfo xmlns:p15="http://schemas.microsoft.com/office/powerpoint/2012/main" timeZoneBias="-30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0AB46F4-6697-4237-BD92-B2EA52B0BBD6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6E5F09E-E5E1-46A0-B5FA-AECE1D35E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B46F4-6697-4237-BD92-B2EA52B0BBD6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5F09E-E5E1-46A0-B5FA-AECE1D35E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D0AB46F4-6697-4237-BD92-B2EA52B0BBD6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6E5F09E-E5E1-46A0-B5FA-AECE1D35E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B46F4-6697-4237-BD92-B2EA52B0BBD6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5F09E-E5E1-46A0-B5FA-AECE1D35E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0AB46F4-6697-4237-BD92-B2EA52B0BBD6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26E5F09E-E5E1-46A0-B5FA-AECE1D35E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B46F4-6697-4237-BD92-B2EA52B0BBD6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5F09E-E5E1-46A0-B5FA-AECE1D35E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B46F4-6697-4237-BD92-B2EA52B0BBD6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5F09E-E5E1-46A0-B5FA-AECE1D35E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B46F4-6697-4237-BD92-B2EA52B0BBD6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5F09E-E5E1-46A0-B5FA-AECE1D35E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0AB46F4-6697-4237-BD92-B2EA52B0BBD6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5F09E-E5E1-46A0-B5FA-AECE1D35E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B46F4-6697-4237-BD92-B2EA52B0BBD6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5F09E-E5E1-46A0-B5FA-AECE1D35E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B46F4-6697-4237-BD92-B2EA52B0BBD6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5F09E-E5E1-46A0-B5FA-AECE1D35E9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0AB46F4-6697-4237-BD92-B2EA52B0BBD6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6E5F09E-E5E1-46A0-B5FA-AECE1D35E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20728"/>
          </a:xfrm>
        </p:spPr>
        <p:txBody>
          <a:bodyPr>
            <a:noAutofit/>
          </a:bodyPr>
          <a:lstStyle/>
          <a:p>
            <a:pPr algn="ctr"/>
            <a:r>
              <a:rPr lang="ru-RU" sz="6600" dirty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7427168" cy="5258984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Arial Black" panose="020B0A04020102020204" pitchFamily="34" charset="0"/>
              </a:rPr>
              <a:t>1. Организмы, которые питаются готовыми органическими веществами - …</a:t>
            </a:r>
          </a:p>
          <a:p>
            <a:r>
              <a:rPr lang="ru-RU" sz="3200" dirty="0">
                <a:latin typeface="Arial Black" panose="020B0A04020102020204" pitchFamily="34" charset="0"/>
              </a:rPr>
              <a:t>2. бесцветное вязкое содержимое клетки -- …</a:t>
            </a:r>
          </a:p>
          <a:p>
            <a:r>
              <a:rPr lang="ru-RU" sz="3200" dirty="0">
                <a:latin typeface="Arial Black" panose="020B0A04020102020204" pitchFamily="34" charset="0"/>
              </a:rPr>
              <a:t> 3. Наука о клетке…</a:t>
            </a:r>
          </a:p>
          <a:p>
            <a:r>
              <a:rPr lang="ru-RU" sz="3200" dirty="0">
                <a:latin typeface="Arial Black" panose="020B0A04020102020204" pitchFamily="34" charset="0"/>
              </a:rPr>
              <a:t>4. Организмы, которые сами синтезируют органические вещества - …</a:t>
            </a:r>
          </a:p>
          <a:p>
            <a:endParaRPr lang="ru-RU" sz="32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1113D2-FA86-4672-9E0E-8EA373517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19. Как называется процесс?</a:t>
            </a:r>
            <a:endParaRPr lang="ru-RU" dirty="0"/>
          </a:p>
        </p:txBody>
      </p:sp>
      <p:pic>
        <p:nvPicPr>
          <p:cNvPr id="9218" name="Picture 2" descr="Picture background">
            <a:extLst>
              <a:ext uri="{FF2B5EF4-FFF2-40B4-BE49-F238E27FC236}">
                <a16:creationId xmlns:a16="http://schemas.microsoft.com/office/drawing/2014/main" id="{5407E191-D29B-45DF-8BD2-29AFEE8E880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96" y="1609725"/>
            <a:ext cx="7140008" cy="48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795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0AE217-EF29-4A8A-9D96-5DEBB39E6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20. Как называется процесс?</a:t>
            </a:r>
            <a:endParaRPr lang="ru-RU" dirty="0"/>
          </a:p>
        </p:txBody>
      </p:sp>
      <p:pic>
        <p:nvPicPr>
          <p:cNvPr id="10242" name="Picture 2" descr="Picture background">
            <a:extLst>
              <a:ext uri="{FF2B5EF4-FFF2-40B4-BE49-F238E27FC236}">
                <a16:creationId xmlns:a16="http://schemas.microsoft.com/office/drawing/2014/main" id="{C06B99E1-E954-4DD8-96B5-C2F4557281D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905" y="1609725"/>
            <a:ext cx="6515590" cy="48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834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65AED0-2C45-4F56-84AF-22EA92438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Назовите царства живой природы</a:t>
            </a:r>
          </a:p>
        </p:txBody>
      </p:sp>
      <p:pic>
        <p:nvPicPr>
          <p:cNvPr id="11266" name="Picture 2" descr="Picture background">
            <a:extLst>
              <a:ext uri="{FF2B5EF4-FFF2-40B4-BE49-F238E27FC236}">
                <a16:creationId xmlns:a16="http://schemas.microsoft.com/office/drawing/2014/main" id="{552CB288-C7AD-44A5-A8F3-5E9903FE3F2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636" y="1609725"/>
            <a:ext cx="3234128" cy="48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5807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51AA75-31F7-4E2A-BB94-D32DE32F1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20040"/>
            <a:ext cx="6995120" cy="804704"/>
          </a:xfrm>
        </p:spPr>
        <p:txBody>
          <a:bodyPr/>
          <a:lstStyle/>
          <a:p>
            <a:r>
              <a:rPr lang="ru-RU" dirty="0"/>
              <a:t>лисичка</a:t>
            </a: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2404AB82-8CE3-4463-9764-A019F480F7B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56" y="1419359"/>
            <a:ext cx="6125228" cy="5037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35238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807E15-0E55-4A53-A25D-09485CEAB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Дрозд</a:t>
            </a:r>
          </a:p>
        </p:txBody>
      </p:sp>
      <p:pic>
        <p:nvPicPr>
          <p:cNvPr id="13320" name="Picture 8" descr="Picture background">
            <a:extLst>
              <a:ext uri="{FF2B5EF4-FFF2-40B4-BE49-F238E27FC236}">
                <a16:creationId xmlns:a16="http://schemas.microsoft.com/office/drawing/2014/main" id="{E85619F1-71BE-45B4-8DE2-EAFB037F4FB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55" y="1609725"/>
            <a:ext cx="6838289" cy="48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497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2C3088-E5C8-4ADD-A99C-CC95B09B6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окунь</a:t>
            </a:r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5509E65C-856E-40A4-9B96-87117E3794D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04" y="1916832"/>
            <a:ext cx="6806308" cy="411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3139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1BB21E-9232-426C-AA96-D9712F827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баклан</a:t>
            </a:r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36DCE6B6-93C3-4933-9E11-CE61EA8C754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58" y="1772816"/>
            <a:ext cx="5676342" cy="378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891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A990C2-ACDC-42F1-B4B3-DDCEE389B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стрептококк</a:t>
            </a:r>
          </a:p>
        </p:txBody>
      </p:sp>
      <p:pic>
        <p:nvPicPr>
          <p:cNvPr id="16386" name="Picture 2" descr="Picture background">
            <a:extLst>
              <a:ext uri="{FF2B5EF4-FFF2-40B4-BE49-F238E27FC236}">
                <a16:creationId xmlns:a16="http://schemas.microsoft.com/office/drawing/2014/main" id="{FB3B0AC7-BB55-4EC8-BFCB-1A97EA21809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381" y="1609725"/>
            <a:ext cx="4846638" cy="48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1331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E4DBD4-051C-4B33-AF91-90A2319F6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береза</a:t>
            </a:r>
          </a:p>
        </p:txBody>
      </p:sp>
      <p:pic>
        <p:nvPicPr>
          <p:cNvPr id="17410" name="Picture 2" descr="Picture background">
            <a:extLst>
              <a:ext uri="{FF2B5EF4-FFF2-40B4-BE49-F238E27FC236}">
                <a16:creationId xmlns:a16="http://schemas.microsoft.com/office/drawing/2014/main" id="{EA01C6FB-A555-4556-9A7F-F5D3E247D4E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2400"/>
            <a:ext cx="7239000" cy="4821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27843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C41BDE-47B8-4B14-839E-E320E6028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подберезовик</a:t>
            </a:r>
          </a:p>
        </p:txBody>
      </p:sp>
      <p:pic>
        <p:nvPicPr>
          <p:cNvPr id="18434" name="Picture 2" descr="Picture background">
            <a:extLst>
              <a:ext uri="{FF2B5EF4-FFF2-40B4-BE49-F238E27FC236}">
                <a16:creationId xmlns:a16="http://schemas.microsoft.com/office/drawing/2014/main" id="{1140E49D-2854-4189-A5FE-83096A50AE0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0856"/>
            <a:ext cx="7239000" cy="452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889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A27F1D-25F5-47A1-8983-FCCEDB727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600" dirty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sz="6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4A6F48-A167-46E2-A867-4AAB43F23E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5330992"/>
          </a:xfrm>
        </p:spPr>
        <p:txBody>
          <a:bodyPr/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  <a:t>5. В какой части клетки заключен генетический аппарат </a:t>
            </a:r>
            <a:r>
              <a:rPr lang="ru-RU" dirty="0">
                <a:solidFill>
                  <a:srgbClr val="333333"/>
                </a:solidFill>
                <a:latin typeface="Arial Black" panose="020B0A04020102020204" pitchFamily="34" charset="0"/>
              </a:rPr>
              <a:t>растений, животных, грибов?</a:t>
            </a:r>
          </a:p>
          <a:p>
            <a:r>
              <a:rPr lang="ru-RU" dirty="0">
                <a:solidFill>
                  <a:srgbClr val="333333"/>
                </a:solidFill>
                <a:latin typeface="Arial Black" panose="020B0A04020102020204" pitchFamily="34" charset="0"/>
              </a:rPr>
              <a:t>6. Как называют такие организмы?</a:t>
            </a:r>
          </a:p>
          <a:p>
            <a:r>
              <a:rPr lang="ru-RU" b="0" i="0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  <a:t>7. Только у растений в клетке есть…</a:t>
            </a:r>
          </a:p>
          <a:p>
            <a:r>
              <a:rPr lang="ru-RU" dirty="0">
                <a:solidFill>
                  <a:srgbClr val="333333"/>
                </a:solidFill>
                <a:latin typeface="Arial Black" panose="020B0A04020102020204" pitchFamily="34" charset="0"/>
              </a:rPr>
              <a:t>8. Функция хлоропластов -…</a:t>
            </a:r>
          </a:p>
          <a:p>
            <a:r>
              <a:rPr lang="ru-RU" b="0" i="0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  <a:t>9. </a:t>
            </a:r>
            <a:r>
              <a:rPr lang="ru-RU" dirty="0">
                <a:solidFill>
                  <a:srgbClr val="333333"/>
                </a:solidFill>
                <a:latin typeface="Arial Black" panose="020B0A04020102020204" pitchFamily="34" charset="0"/>
              </a:rPr>
              <a:t>Функция хромопластов -…</a:t>
            </a:r>
          </a:p>
          <a:p>
            <a:r>
              <a:rPr lang="ru-RU" b="0" i="0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  <a:t>10. </a:t>
            </a:r>
            <a:r>
              <a:rPr lang="ru-RU" dirty="0">
                <a:solidFill>
                  <a:srgbClr val="333333"/>
                </a:solidFill>
                <a:latin typeface="Arial Black" panose="020B0A04020102020204" pitchFamily="34" charset="0"/>
              </a:rPr>
              <a:t>Функция лейкопластов -…</a:t>
            </a:r>
          </a:p>
          <a:p>
            <a:r>
              <a:rPr lang="ru-RU" b="0" i="0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  <a:t>11. </a:t>
            </a:r>
            <a:r>
              <a:rPr lang="ru-RU" dirty="0">
                <a:solidFill>
                  <a:srgbClr val="333333"/>
                </a:solidFill>
                <a:latin typeface="Arial Black" panose="020B0A04020102020204" pitchFamily="34" charset="0"/>
              </a:rPr>
              <a:t>Как называют доядерные организмы -…</a:t>
            </a:r>
            <a:endParaRPr lang="ru-RU" b="0" i="0" dirty="0">
              <a:solidFill>
                <a:srgbClr val="333333"/>
              </a:solidFill>
              <a:effectLst/>
              <a:latin typeface="Arial Black" panose="020B0A04020102020204" pitchFamily="34" charset="0"/>
            </a:endParaRPr>
          </a:p>
          <a:p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2628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29A4A4-C7DA-4386-8660-C8A9E5ED6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плесень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DE4F5D0-0B1F-4AF3-A89D-F9CD55AC3CC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7446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73F381-AB93-49EB-8E27-FFE799025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Росянка</a:t>
            </a:r>
          </a:p>
        </p:txBody>
      </p:sp>
      <p:pic>
        <p:nvPicPr>
          <p:cNvPr id="19458" name="Picture 2" descr="Picture background">
            <a:extLst>
              <a:ext uri="{FF2B5EF4-FFF2-40B4-BE49-F238E27FC236}">
                <a16:creationId xmlns:a16="http://schemas.microsoft.com/office/drawing/2014/main" id="{1F3911FC-1B2E-470B-8A4E-DDAEB513CE1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621" y="1609725"/>
            <a:ext cx="6386158" cy="48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07524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54B74D-E6C1-4C4F-A7A9-280EFB9B1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Каштан</a:t>
            </a:r>
          </a:p>
        </p:txBody>
      </p:sp>
      <p:pic>
        <p:nvPicPr>
          <p:cNvPr id="20482" name="Picture 2" descr="Picture background">
            <a:extLst>
              <a:ext uri="{FF2B5EF4-FFF2-40B4-BE49-F238E27FC236}">
                <a16:creationId xmlns:a16="http://schemas.microsoft.com/office/drawing/2014/main" id="{4DDD1A9D-B325-41D8-A237-61C75347323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63917"/>
            <a:ext cx="7239000" cy="473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4522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E0BAE0-93FD-44FB-B126-5FCE01D46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Бамбук</a:t>
            </a:r>
          </a:p>
        </p:txBody>
      </p:sp>
      <p:pic>
        <p:nvPicPr>
          <p:cNvPr id="21506" name="Picture 2" descr="Picture background">
            <a:extLst>
              <a:ext uri="{FF2B5EF4-FFF2-40B4-BE49-F238E27FC236}">
                <a16:creationId xmlns:a16="http://schemas.microsoft.com/office/drawing/2014/main" id="{5055D353-3C46-4087-A953-F5120005A06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21" y="1609725"/>
            <a:ext cx="6979158" cy="48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2008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CED3F8-C8E5-4A39-BC84-603A70D46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панда</a:t>
            </a:r>
          </a:p>
        </p:txBody>
      </p:sp>
      <p:pic>
        <p:nvPicPr>
          <p:cNvPr id="22530" name="Picture 2" descr="Picture background">
            <a:extLst>
              <a:ext uri="{FF2B5EF4-FFF2-40B4-BE49-F238E27FC236}">
                <a16:creationId xmlns:a16="http://schemas.microsoft.com/office/drawing/2014/main" id="{DD8B5802-42E9-4D43-8A9C-F8E23405D2B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0044"/>
            <a:ext cx="7239000" cy="482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9761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59C576-4AF6-4032-9EDA-66CD6F1B0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20040"/>
            <a:ext cx="7067128" cy="1020728"/>
          </a:xfrm>
        </p:spPr>
        <p:txBody>
          <a:bodyPr/>
          <a:lstStyle/>
          <a:p>
            <a:r>
              <a:rPr lang="ru-RU" dirty="0"/>
              <a:t>трутовик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16F20E-4865-47C8-908C-B9BDA89DC1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8CE9C5B-BFAD-4061-9D07-164A403F99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525370"/>
            <a:ext cx="4536504" cy="478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2290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97D6A9-77D2-4716-A6FB-A390DA2BA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48720"/>
          </a:xfrm>
        </p:spPr>
        <p:txBody>
          <a:bodyPr>
            <a:noAutofit/>
          </a:bodyPr>
          <a:lstStyle/>
          <a:p>
            <a:r>
              <a:rPr lang="ru-RU" sz="7200" dirty="0">
                <a:solidFill>
                  <a:schemeClr val="tx2">
                    <a:lumMod val="75000"/>
                  </a:schemeClr>
                </a:solidFill>
              </a:rPr>
              <a:t>кабарга</a:t>
            </a:r>
            <a:endParaRPr lang="ru-RU" sz="7200" dirty="0"/>
          </a:p>
        </p:txBody>
      </p:sp>
      <p:pic>
        <p:nvPicPr>
          <p:cNvPr id="23554" name="Picture 2" descr="Picture background">
            <a:extLst>
              <a:ext uri="{FF2B5EF4-FFF2-40B4-BE49-F238E27FC236}">
                <a16:creationId xmlns:a16="http://schemas.microsoft.com/office/drawing/2014/main" id="{CF711E89-02FB-4F6C-8542-E24F8705E0C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43025"/>
            <a:ext cx="7239000" cy="478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7988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8DC8E5-5B41-48AC-953F-150840CDB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Барсук</a:t>
            </a:r>
          </a:p>
        </p:txBody>
      </p:sp>
      <p:pic>
        <p:nvPicPr>
          <p:cNvPr id="24578" name="Picture 2" descr="Picture background">
            <a:extLst>
              <a:ext uri="{FF2B5EF4-FFF2-40B4-BE49-F238E27FC236}">
                <a16:creationId xmlns:a16="http://schemas.microsoft.com/office/drawing/2014/main" id="{DCCF0A30-FBBB-4A78-8A54-54D7D5D152F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61344"/>
            <a:ext cx="72390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6239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290E79-A5CC-4F7A-8A17-9AEF9B6D3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еж</a:t>
            </a:r>
          </a:p>
        </p:txBody>
      </p:sp>
      <p:pic>
        <p:nvPicPr>
          <p:cNvPr id="25602" name="Picture 2" descr="Picture background">
            <a:extLst>
              <a:ext uri="{FF2B5EF4-FFF2-40B4-BE49-F238E27FC236}">
                <a16:creationId xmlns:a16="http://schemas.microsoft.com/office/drawing/2014/main" id="{EABA787D-1049-4351-A815-88CD9A923EA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41" y="1609725"/>
            <a:ext cx="7225717" cy="48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4795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154895-A63A-4B7F-AB8B-582FF4250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налим</a:t>
            </a:r>
          </a:p>
        </p:txBody>
      </p:sp>
      <p:pic>
        <p:nvPicPr>
          <p:cNvPr id="26626" name="Picture 2" descr="Picture background">
            <a:extLst>
              <a:ext uri="{FF2B5EF4-FFF2-40B4-BE49-F238E27FC236}">
                <a16:creationId xmlns:a16="http://schemas.microsoft.com/office/drawing/2014/main" id="{71E46E1A-0633-4A09-B35A-437935A8D70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2084876"/>
            <a:ext cx="6866902" cy="3000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7753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8C2CBB-CB93-4B7B-9D01-67235B650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668800"/>
          </a:xfrm>
        </p:spPr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  <a:t>12. Что отмечено на рисунке?</a:t>
            </a:r>
            <a:br>
              <a:rPr lang="ru-RU" b="0" i="0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</a:br>
            <a:endParaRPr lang="ru-RU" dirty="0"/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3672CD7D-8E9B-49C3-9144-1F01ABD25F3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94756"/>
            <a:ext cx="7239000" cy="307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26966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9F47FB-F64F-4927-866A-97289AE3D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треска</a:t>
            </a:r>
          </a:p>
        </p:txBody>
      </p:sp>
      <p:pic>
        <p:nvPicPr>
          <p:cNvPr id="27650" name="Picture 2" descr="Picture background">
            <a:extLst>
              <a:ext uri="{FF2B5EF4-FFF2-40B4-BE49-F238E27FC236}">
                <a16:creationId xmlns:a16="http://schemas.microsoft.com/office/drawing/2014/main" id="{576CE788-41E6-499E-812B-92D4C65B19C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56793"/>
            <a:ext cx="7239000" cy="4512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42344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0C5E7D-8F27-4C37-B424-C7BC237BA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Picture background">
            <a:extLst>
              <a:ext uri="{FF2B5EF4-FFF2-40B4-BE49-F238E27FC236}">
                <a16:creationId xmlns:a16="http://schemas.microsoft.com/office/drawing/2014/main" id="{417FB45C-EA1C-4340-9ABF-B24B9C6C9ED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56" y="320040"/>
            <a:ext cx="7853420" cy="613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4519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58E1C9-B8FF-4E4D-98A1-B336073C8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Туберкулезная палочка</a:t>
            </a:r>
          </a:p>
        </p:txBody>
      </p:sp>
      <p:pic>
        <p:nvPicPr>
          <p:cNvPr id="29698" name="Picture 2" descr="Picture background">
            <a:extLst>
              <a:ext uri="{FF2B5EF4-FFF2-40B4-BE49-F238E27FC236}">
                <a16:creationId xmlns:a16="http://schemas.microsoft.com/office/drawing/2014/main" id="{932B953C-37B5-4E47-AC43-C36D630D18D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58934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B7126D-3C32-4A55-919E-6AF7E5819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уж</a:t>
            </a:r>
          </a:p>
        </p:txBody>
      </p:sp>
      <p:pic>
        <p:nvPicPr>
          <p:cNvPr id="30722" name="Picture 2">
            <a:extLst>
              <a:ext uri="{FF2B5EF4-FFF2-40B4-BE49-F238E27FC236}">
                <a16:creationId xmlns:a16="http://schemas.microsoft.com/office/drawing/2014/main" id="{40D04278-438B-4C41-B371-ED8E4C403B5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18703"/>
            <a:ext cx="7239000" cy="4828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3289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A59E42-69E1-4443-9202-72B97387A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320040"/>
            <a:ext cx="6724600" cy="588680"/>
          </a:xfrm>
        </p:spPr>
        <p:txBody>
          <a:bodyPr/>
          <a:lstStyle/>
          <a:p>
            <a:r>
              <a:rPr lang="ru-RU" dirty="0"/>
              <a:t>рогоз</a:t>
            </a:r>
          </a:p>
        </p:txBody>
      </p:sp>
      <p:pic>
        <p:nvPicPr>
          <p:cNvPr id="31746" name="Picture 2">
            <a:extLst>
              <a:ext uri="{FF2B5EF4-FFF2-40B4-BE49-F238E27FC236}">
                <a16:creationId xmlns:a16="http://schemas.microsoft.com/office/drawing/2014/main" id="{97175ADB-E828-47BC-AB8D-9E703B6AA83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80728"/>
            <a:ext cx="7239000" cy="5088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11821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8E18E7-3AEA-45F6-99D4-5EC9D28FB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туя</a:t>
            </a:r>
          </a:p>
        </p:txBody>
      </p:sp>
      <p:pic>
        <p:nvPicPr>
          <p:cNvPr id="32770" name="Picture 2" descr="Picture background">
            <a:extLst>
              <a:ext uri="{FF2B5EF4-FFF2-40B4-BE49-F238E27FC236}">
                <a16:creationId xmlns:a16="http://schemas.microsoft.com/office/drawing/2014/main" id="{3648C871-39A6-4789-8C5A-1781E52870F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381" y="1609725"/>
            <a:ext cx="4846638" cy="48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0028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EF2A8D-707A-4A8F-8233-0860DE88E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туя</a:t>
            </a:r>
          </a:p>
        </p:txBody>
      </p:sp>
      <p:pic>
        <p:nvPicPr>
          <p:cNvPr id="33794" name="Picture 2" descr="Picture background">
            <a:extLst>
              <a:ext uri="{FF2B5EF4-FFF2-40B4-BE49-F238E27FC236}">
                <a16:creationId xmlns:a16="http://schemas.microsoft.com/office/drawing/2014/main" id="{45C704F8-D4F5-4FD8-886F-DD3989E0E7C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0647"/>
            <a:ext cx="7239000" cy="4824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060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2157BE-4AE7-473C-8323-44C6FE0CF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13.   Как называется процесс?</a:t>
            </a:r>
            <a:endParaRPr lang="ru-RU" sz="2800" dirty="0"/>
          </a:p>
        </p:txBody>
      </p:sp>
      <p:pic>
        <p:nvPicPr>
          <p:cNvPr id="3074" name="Picture 2" descr="Picture background">
            <a:extLst>
              <a:ext uri="{FF2B5EF4-FFF2-40B4-BE49-F238E27FC236}">
                <a16:creationId xmlns:a16="http://schemas.microsoft.com/office/drawing/2014/main" id="{43D744A2-09D5-4E38-94BC-2A198E4AD2D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02" y="2060848"/>
            <a:ext cx="7474258" cy="3942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157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0CE948-A9BF-4D69-9CB7-4470B0345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14. </a:t>
            </a:r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Как называется процесс?</a:t>
            </a:r>
            <a:endParaRPr lang="ru-RU" dirty="0"/>
          </a:p>
        </p:txBody>
      </p:sp>
      <p:pic>
        <p:nvPicPr>
          <p:cNvPr id="4098" name="Picture 2" descr="Picture background">
            <a:extLst>
              <a:ext uri="{FF2B5EF4-FFF2-40B4-BE49-F238E27FC236}">
                <a16:creationId xmlns:a16="http://schemas.microsoft.com/office/drawing/2014/main" id="{23BA4E6D-9CBB-452D-992E-61AF649BA78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97075"/>
            <a:ext cx="7239000" cy="407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7498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EFFB4D-F486-49B1-8AAF-0932C6AAE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15. Как называется процесс?</a:t>
            </a:r>
            <a:endParaRPr lang="ru-RU" dirty="0"/>
          </a:p>
        </p:txBody>
      </p:sp>
      <p:pic>
        <p:nvPicPr>
          <p:cNvPr id="5122" name="Picture 2" descr="Picture background">
            <a:extLst>
              <a:ext uri="{FF2B5EF4-FFF2-40B4-BE49-F238E27FC236}">
                <a16:creationId xmlns:a16="http://schemas.microsoft.com/office/drawing/2014/main" id="{EFFEA656-E2B3-4123-99B9-BC376B9FABC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43246"/>
            <a:ext cx="7239000" cy="4379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446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EAC37E-39F2-4989-8616-D0659A8ED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16. Как называется процесс?</a:t>
            </a:r>
            <a:endParaRPr lang="ru-RU" dirty="0"/>
          </a:p>
        </p:txBody>
      </p:sp>
      <p:pic>
        <p:nvPicPr>
          <p:cNvPr id="7170" name="Picture 2" descr="Picture background">
            <a:extLst>
              <a:ext uri="{FF2B5EF4-FFF2-40B4-BE49-F238E27FC236}">
                <a16:creationId xmlns:a16="http://schemas.microsoft.com/office/drawing/2014/main" id="{4955E303-155F-48F8-8A88-957E9A0898B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09559"/>
            <a:ext cx="7239000" cy="4646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891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997372-1313-49EC-992B-CC11957AE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17. Как называется процесс?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132BD0-454C-4238-95C7-1051458905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586" y="4070649"/>
            <a:ext cx="5314442" cy="2385086"/>
          </a:xfrm>
        </p:spPr>
        <p:txBody>
          <a:bodyPr/>
          <a:lstStyle/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Как называется процесс?</a:t>
            </a:r>
            <a:endParaRPr lang="ru-RU" dirty="0"/>
          </a:p>
        </p:txBody>
      </p:sp>
      <p:pic>
        <p:nvPicPr>
          <p:cNvPr id="6146" name="Picture 2" descr="Picture background">
            <a:extLst>
              <a:ext uri="{FF2B5EF4-FFF2-40B4-BE49-F238E27FC236}">
                <a16:creationId xmlns:a16="http://schemas.microsoft.com/office/drawing/2014/main" id="{00C2E393-B18A-4100-B4C0-ED19261BA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5688633" cy="508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56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4DEFBB-D6A6-43F3-9AEA-D08B3648C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18. Как называется процесс?</a:t>
            </a:r>
            <a:endParaRPr lang="ru-RU" dirty="0"/>
          </a:p>
        </p:txBody>
      </p:sp>
      <p:pic>
        <p:nvPicPr>
          <p:cNvPr id="8194" name="Picture 2" descr="Picture background">
            <a:extLst>
              <a:ext uri="{FF2B5EF4-FFF2-40B4-BE49-F238E27FC236}">
                <a16:creationId xmlns:a16="http://schemas.microsoft.com/office/drawing/2014/main" id="{34B40E5E-D05B-467D-A8BE-B8120B5EA7F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0044"/>
            <a:ext cx="7239000" cy="482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8283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411</TotalTime>
  <Words>181</Words>
  <Application>Microsoft Office PowerPoint</Application>
  <PresentationFormat>Экран (4:3)</PresentationFormat>
  <Paragraphs>47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2" baseType="lpstr">
      <vt:lpstr>Arial</vt:lpstr>
      <vt:lpstr>Arial Black</vt:lpstr>
      <vt:lpstr>Times New Roman</vt:lpstr>
      <vt:lpstr>Wingdings</vt:lpstr>
      <vt:lpstr>Wingdings 2</vt:lpstr>
      <vt:lpstr>Изящная</vt:lpstr>
      <vt:lpstr>?</vt:lpstr>
      <vt:lpstr> ?</vt:lpstr>
      <vt:lpstr>12. Что отмечено на рисунке? </vt:lpstr>
      <vt:lpstr>13.   Как называется процесс?</vt:lpstr>
      <vt:lpstr>14. Как называется процесс?</vt:lpstr>
      <vt:lpstr>15. Как называется процесс?</vt:lpstr>
      <vt:lpstr>16. Как называется процесс?</vt:lpstr>
      <vt:lpstr>17. Как называется процесс?</vt:lpstr>
      <vt:lpstr>18. Как называется процесс?</vt:lpstr>
      <vt:lpstr>19. Как называется процесс?</vt:lpstr>
      <vt:lpstr>20. Как называется процесс?</vt:lpstr>
      <vt:lpstr>Назовите царства живой природы</vt:lpstr>
      <vt:lpstr>лисичка</vt:lpstr>
      <vt:lpstr>Дрозд</vt:lpstr>
      <vt:lpstr>окунь</vt:lpstr>
      <vt:lpstr>баклан</vt:lpstr>
      <vt:lpstr>стрептококк</vt:lpstr>
      <vt:lpstr>береза</vt:lpstr>
      <vt:lpstr>подберезовик</vt:lpstr>
      <vt:lpstr>плесень</vt:lpstr>
      <vt:lpstr>Росянка</vt:lpstr>
      <vt:lpstr>Каштан</vt:lpstr>
      <vt:lpstr>Бамбук</vt:lpstr>
      <vt:lpstr>панда</vt:lpstr>
      <vt:lpstr>трутовик</vt:lpstr>
      <vt:lpstr>кабарга</vt:lpstr>
      <vt:lpstr>Барсук</vt:lpstr>
      <vt:lpstr>еж</vt:lpstr>
      <vt:lpstr>налим</vt:lpstr>
      <vt:lpstr>треска</vt:lpstr>
      <vt:lpstr>Презентация PowerPoint</vt:lpstr>
      <vt:lpstr>Туберкулезная палочка</vt:lpstr>
      <vt:lpstr>уж</vt:lpstr>
      <vt:lpstr>рогоз</vt:lpstr>
      <vt:lpstr>туя</vt:lpstr>
      <vt:lpstr>туя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биологии в 5 классе</dc:title>
  <dc:creator>КЭТ</dc:creator>
  <cp:lastModifiedBy>Alexander</cp:lastModifiedBy>
  <cp:revision>60</cp:revision>
  <dcterms:created xsi:type="dcterms:W3CDTF">2015-09-26T18:28:50Z</dcterms:created>
  <dcterms:modified xsi:type="dcterms:W3CDTF">2024-12-01T13:17:35Z</dcterms:modified>
</cp:coreProperties>
</file>